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90F"/>
    <a:srgbClr val="EBEB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EE215-A663-4FA4-81B6-FE0174504524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A2AE8A-DEF8-4503-86B5-BBEBF32D07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739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000000"/>
                </a:solidFill>
                <a:latin typeface="-apple-system"/>
              </a:rPr>
              <a:t>(одаренные, </a:t>
            </a:r>
            <a:r>
              <a:rPr lang="ru-RU" sz="1200" dirty="0" err="1" smtClean="0">
                <a:solidFill>
                  <a:srgbClr val="000000"/>
                </a:solidFill>
                <a:latin typeface="-apple-system"/>
              </a:rPr>
              <a:t>гиперактивные</a:t>
            </a:r>
            <a:r>
              <a:rPr lang="ru-RU" sz="1200" dirty="0" smtClean="0">
                <a:solidFill>
                  <a:srgbClr val="000000"/>
                </a:solidFill>
                <a:latin typeface="-apple-system"/>
              </a:rPr>
              <a:t> дети, с плохой памятью, эмоционально зажатые, закомплексованные, закрытые, дети с проблемами в общении и др., неординарные личности)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2AE8A-DEF8-4503-86B5-BBEBF32D074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018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2AE8A-DEF8-4503-86B5-BBEBF32D074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96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accent3">
                <a:lumMod val="20000"/>
                <a:lumOff val="8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vk.com/evrika_tyume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sus_1\Desktop\арт\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02" y="-243408"/>
            <a:ext cx="7519989" cy="577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7466" y="5237960"/>
            <a:ext cx="7772400" cy="938535"/>
          </a:xfrm>
        </p:spPr>
        <p:txBody>
          <a:bodyPr>
            <a:normAutofit/>
          </a:bodyPr>
          <a:lstStyle/>
          <a:p>
            <a:r>
              <a:rPr lang="ru-RU" dirty="0" smtClean="0"/>
              <a:t>Воспитание через искусство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6347342"/>
            <a:ext cx="6400800" cy="510658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МАОУ лицей № 93 города Тюмени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16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000000"/>
                </a:solidFill>
                <a:latin typeface="-apple-system"/>
              </a:rPr>
              <a:t>Актеры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3"/>
            <a:ext cx="8579296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latin typeface="-apple-system"/>
              </a:rPr>
              <a:t>Д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ети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и подростки в возрасте от 6 до 17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лет</a:t>
            </a:r>
            <a:endParaRPr lang="ru-RU" sz="2400" dirty="0" smtClean="0">
              <a:solidFill>
                <a:srgbClr val="000000"/>
              </a:solidFill>
              <a:latin typeface="-apple-system"/>
            </a:endParaRP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5126" name="Picture 6" descr="C:\Users\Asus_1\Desktop\арт\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7783">
            <a:off x="179513" y="1546469"/>
            <a:ext cx="3419872" cy="228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Asus_1\Desktop\арт\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2312">
            <a:off x="4645374" y="3876641"/>
            <a:ext cx="4098032" cy="273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Asus_1\Desktop\арт\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7" y="3797730"/>
            <a:ext cx="4367808" cy="291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Asus_1\Desktop\арт\1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3290">
            <a:off x="4531075" y="1421732"/>
            <a:ext cx="4205563" cy="280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54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«Распределение ролей»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9082672"/>
              </p:ext>
            </p:extLst>
          </p:nvPr>
        </p:nvGraphicFramePr>
        <p:xfrm>
          <a:off x="467544" y="1124744"/>
          <a:ext cx="8229600" cy="562176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  <a:gridCol w="2743200"/>
                <a:gridCol w="2743200"/>
              </a:tblGrid>
              <a:tr h="470642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Роль  педагога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Роль детей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Роль  родителей</a:t>
                      </a:r>
                      <a:endParaRPr lang="ru-RU" sz="2400" dirty="0"/>
                    </a:p>
                  </a:txBody>
                  <a:tcPr/>
                </a:tc>
              </a:tr>
              <a:tr h="471393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Учитель</a:t>
                      </a:r>
                    </a:p>
                    <a:p>
                      <a:r>
                        <a:rPr lang="ru-RU" sz="2000" dirty="0" smtClean="0"/>
                        <a:t>Режиссер</a:t>
                      </a:r>
                    </a:p>
                    <a:p>
                      <a:r>
                        <a:rPr lang="ru-RU" sz="2000" smtClean="0"/>
                        <a:t>Актер</a:t>
                      </a:r>
                      <a:endParaRPr lang="ru-RU" sz="2000" dirty="0" smtClean="0"/>
                    </a:p>
                    <a:p>
                      <a:r>
                        <a:rPr lang="ru-RU" sz="2000" dirty="0" smtClean="0"/>
                        <a:t>Наставник</a:t>
                      </a:r>
                    </a:p>
                    <a:p>
                      <a:r>
                        <a:rPr lang="ru-RU" sz="2000" dirty="0" smtClean="0"/>
                        <a:t>Друг</a:t>
                      </a:r>
                    </a:p>
                    <a:p>
                      <a:r>
                        <a:rPr lang="ru-RU" sz="2000" dirty="0" smtClean="0"/>
                        <a:t>Близкий человек</a:t>
                      </a:r>
                    </a:p>
                    <a:p>
                      <a:r>
                        <a:rPr lang="ru-RU" sz="2000" dirty="0" smtClean="0"/>
                        <a:t>Человек, готовый выслушать, понять, посоветовать</a:t>
                      </a:r>
                    </a:p>
                    <a:p>
                      <a:r>
                        <a:rPr lang="ru-RU" sz="2000" dirty="0" smtClean="0"/>
                        <a:t>Родной человек</a:t>
                      </a:r>
                    </a:p>
                    <a:p>
                      <a:r>
                        <a:rPr lang="ru-RU" sz="2000" dirty="0" smtClean="0"/>
                        <a:t>Психолог</a:t>
                      </a:r>
                    </a:p>
                    <a:p>
                      <a:r>
                        <a:rPr lang="ru-RU" sz="2000" dirty="0" smtClean="0"/>
                        <a:t>Лекарь</a:t>
                      </a:r>
                    </a:p>
                    <a:p>
                      <a:r>
                        <a:rPr lang="ru-RU" sz="2000" dirty="0" smtClean="0"/>
                        <a:t>Волшебница</a:t>
                      </a:r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Актеры</a:t>
                      </a:r>
                    </a:p>
                    <a:p>
                      <a:r>
                        <a:rPr lang="ru-RU" sz="2000" dirty="0" smtClean="0"/>
                        <a:t>Творцы</a:t>
                      </a:r>
                    </a:p>
                    <a:p>
                      <a:r>
                        <a:rPr lang="ru-RU" sz="2000" dirty="0" smtClean="0"/>
                        <a:t>Индивидуумы</a:t>
                      </a:r>
                    </a:p>
                    <a:p>
                      <a:r>
                        <a:rPr lang="ru-RU" sz="2000" dirty="0" smtClean="0"/>
                        <a:t>Борцы</a:t>
                      </a:r>
                    </a:p>
                    <a:p>
                      <a:r>
                        <a:rPr lang="ru-RU" sz="2000" dirty="0" smtClean="0"/>
                        <a:t>Победители</a:t>
                      </a:r>
                    </a:p>
                    <a:p>
                      <a:r>
                        <a:rPr lang="ru-RU" sz="2000" dirty="0" smtClean="0"/>
                        <a:t>Друзья</a:t>
                      </a:r>
                    </a:p>
                    <a:p>
                      <a:endParaRPr lang="ru-RU" sz="2000" dirty="0" smtClean="0"/>
                    </a:p>
                    <a:p>
                      <a:endParaRPr lang="ru-RU" sz="2000" dirty="0" smtClean="0"/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Помощники</a:t>
                      </a:r>
                    </a:p>
                    <a:p>
                      <a:r>
                        <a:rPr lang="ru-RU" sz="2000" dirty="0" smtClean="0"/>
                        <a:t>Единомышленники</a:t>
                      </a:r>
                    </a:p>
                    <a:p>
                      <a:r>
                        <a:rPr lang="ru-RU" sz="2000" dirty="0" smtClean="0"/>
                        <a:t>Спонсоры</a:t>
                      </a:r>
                    </a:p>
                    <a:p>
                      <a:r>
                        <a:rPr lang="ru-RU" sz="2000" dirty="0" smtClean="0"/>
                        <a:t>Плотники</a:t>
                      </a:r>
                    </a:p>
                    <a:p>
                      <a:r>
                        <a:rPr lang="ru-RU" sz="2000" dirty="0" smtClean="0"/>
                        <a:t>Столяры</a:t>
                      </a:r>
                    </a:p>
                    <a:p>
                      <a:r>
                        <a:rPr lang="ru-RU" sz="2000" dirty="0" smtClean="0"/>
                        <a:t>Швеи</a:t>
                      </a:r>
                    </a:p>
                    <a:p>
                      <a:r>
                        <a:rPr lang="ru-RU" sz="2000" dirty="0" smtClean="0"/>
                        <a:t>Зрители</a:t>
                      </a:r>
                    </a:p>
                    <a:p>
                      <a:r>
                        <a:rPr lang="ru-RU" sz="2000" dirty="0" smtClean="0"/>
                        <a:t>Критики</a:t>
                      </a:r>
                    </a:p>
                    <a:p>
                      <a:endParaRPr lang="ru-RU" sz="2000" dirty="0" smtClean="0"/>
                    </a:p>
                    <a:p>
                      <a:endParaRPr lang="ru-RU" sz="2000" dirty="0" smtClean="0"/>
                    </a:p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7962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663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Начал свой фестивальный путь театр «Эврика» с мини-спектакля «Шекспир в песочнице» на Международном фестивале «Табуретка</a:t>
            </a:r>
            <a:r>
              <a:rPr lang="ru-RU" dirty="0" smtClean="0"/>
              <a:t>». Ребята стали победителями, приглашёнными </a:t>
            </a:r>
            <a:r>
              <a:rPr lang="ru-RU" dirty="0"/>
              <a:t>на финальные просмотры в город </a:t>
            </a:r>
            <a:r>
              <a:rPr lang="ru-RU" dirty="0" smtClean="0"/>
              <a:t>Санкт-Петербург</a:t>
            </a:r>
            <a:r>
              <a:rPr lang="ru-RU" dirty="0"/>
              <a:t>.</a:t>
            </a:r>
          </a:p>
        </p:txBody>
      </p:sp>
      <p:pic>
        <p:nvPicPr>
          <p:cNvPr id="6146" name="Picture 2" descr="C:\Users\Asus_1\Desktop\арт\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91"/>
          <a:stretch/>
        </p:blipFill>
        <p:spPr bwMode="auto">
          <a:xfrm>
            <a:off x="1187624" y="3068960"/>
            <a:ext cx="6719392" cy="351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140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Достижения за 2016-2019гг.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Международный фестиваль-конкурс детских, юношеских, молодежных, взрослых творческих коллективов «Адмиралтейская звезда», 2016г. - лауреаты 2 степени.</a:t>
            </a:r>
          </a:p>
          <a:p>
            <a:pPr marL="0" indent="0">
              <a:buNone/>
            </a:pPr>
            <a:r>
              <a:rPr lang="ru-RU" dirty="0"/>
              <a:t>Всероссийский фестиваль творческих мастерских «Театральные витражи», 2016г. – младшая группа лауреаты 1 степени.</a:t>
            </a:r>
          </a:p>
          <a:p>
            <a:pPr marL="0" indent="0">
              <a:buNone/>
            </a:pPr>
            <a:r>
              <a:rPr lang="ru-RU" dirty="0"/>
              <a:t>Международный конкурс-фестиваль "Сибирь зажигает звезды", 2017 г. младшая возрастная группа - лауреаты III степени, Международный конкурс-фестиваль "Сибирь зажигает звезды", 2017 г. старший состав – лауреаты I степени.</a:t>
            </a:r>
          </a:p>
          <a:p>
            <a:pPr marL="0" indent="0">
              <a:buNone/>
            </a:pPr>
            <a:r>
              <a:rPr lang="ru-RU" dirty="0"/>
              <a:t>Международный фестиваль-конкурс детских, юношеских, молодежных, взрослых творческих коллективов «Адмиралтейская звезда», 2017г. </a:t>
            </a:r>
            <a:r>
              <a:rPr lang="ru-RU" dirty="0" err="1"/>
              <a:t>cтарший</a:t>
            </a:r>
            <a:r>
              <a:rPr lang="ru-RU" dirty="0"/>
              <a:t> состав - лауреаты II степени.</a:t>
            </a:r>
          </a:p>
          <a:p>
            <a:pPr marL="0" indent="0">
              <a:buNone/>
            </a:pPr>
            <a:r>
              <a:rPr lang="ru-RU" dirty="0"/>
              <a:t>Всероссийский фестиваль творческих мастерских «Театральные витражи», 2017г. –лауреаты II степени.</a:t>
            </a:r>
          </a:p>
          <a:p>
            <a:pPr marL="0" indent="0">
              <a:buNone/>
            </a:pPr>
            <a:r>
              <a:rPr lang="ru-RU" dirty="0"/>
              <a:t>Всероссийского конкурса чтецов и театрального искусства. «Театральная весна 2018», младший состав – лауреаты II степени.</a:t>
            </a:r>
          </a:p>
          <a:p>
            <a:pPr marL="0" indent="0">
              <a:buNone/>
            </a:pPr>
            <a:r>
              <a:rPr lang="ru-RU" dirty="0"/>
              <a:t>Международный конкурс-фестиваль "Сибирь зажигает звезды", 2018 г. младшая возрастная группа - лауреаты I степени.</a:t>
            </a:r>
          </a:p>
          <a:p>
            <a:pPr marL="0" indent="0">
              <a:buNone/>
            </a:pPr>
            <a:r>
              <a:rPr lang="ru-RU" dirty="0"/>
              <a:t>Всероссийский фестиваль творческих мастерских «Театральные витражи», 2018г. – младший состав лауреаты I степени.</a:t>
            </a:r>
          </a:p>
          <a:p>
            <a:pPr marL="0" indent="0">
              <a:buNone/>
            </a:pPr>
            <a:r>
              <a:rPr lang="ru-RU" dirty="0"/>
              <a:t>Всероссийский фестиваль творческих мастерских «Театральные витражи», 2018г. – старший состав лауреаты II степени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Международный конкурс «КИТ» - лауреаты 1 степени.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Международный конкурс-фестиваль "Сибирь зажигает звезды", </a:t>
            </a:r>
            <a:r>
              <a:rPr lang="ru-RU" dirty="0" smtClean="0"/>
              <a:t>2019 </a:t>
            </a:r>
            <a:r>
              <a:rPr lang="ru-RU" dirty="0"/>
              <a:t>г. младшая возрастная </a:t>
            </a:r>
            <a:r>
              <a:rPr lang="ru-RU" dirty="0" smtClean="0"/>
              <a:t>группа – Гран-при.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7459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sus_1\Desktop\арт\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820891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189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Asus_1\Desktop\арт\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8438">
            <a:off x="5635124" y="317775"/>
            <a:ext cx="3293507" cy="219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sus_1\Desktop\арт\16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77865">
            <a:off x="250272" y="3608184"/>
            <a:ext cx="4119558" cy="260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Asus_1\Desktop\арт\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533"/>
            <a:ext cx="4011876" cy="260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Asus_1\Desktop\арт\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7013">
            <a:off x="5446463" y="3800361"/>
            <a:ext cx="3491240" cy="261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Asus_1\Desktop\арт\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884" y="1916832"/>
            <a:ext cx="2887555" cy="216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373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Координаты театра «Эврика»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Тюменская область, г. Тюмень, </a:t>
            </a:r>
          </a:p>
          <a:p>
            <a:pPr marL="0" indent="0">
              <a:buNone/>
            </a:pPr>
            <a:r>
              <a:rPr lang="ru-RU" dirty="0" smtClean="0"/>
              <a:t>пр. Геологоразведчиков, 19</a:t>
            </a:r>
          </a:p>
          <a:p>
            <a:pPr marL="0" indent="0">
              <a:buNone/>
            </a:pPr>
            <a:r>
              <a:rPr lang="ru-RU" dirty="0" smtClean="0"/>
              <a:t>Мы в</a:t>
            </a:r>
            <a:r>
              <a:rPr lang="en-US" dirty="0" smtClean="0"/>
              <a:t> </a:t>
            </a:r>
            <a:r>
              <a:rPr lang="ru-RU" dirty="0" smtClean="0"/>
              <a:t>ВК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vk.com/evrika_tyumen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2290" name="Picture 2" descr="C:\Users\Asus_1\Desktop\арт\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3097">
            <a:off x="848268" y="4819539"/>
            <a:ext cx="314598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sus_1\Desktop\арт\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7820">
            <a:off x="5321173" y="3184065"/>
            <a:ext cx="3672408" cy="252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Asus_1\Desktop\арт\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1154">
            <a:off x="467544" y="2896847"/>
            <a:ext cx="4176464" cy="211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Asus_1\Desktop\арт\2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1" t="8564" r="7798" b="-516"/>
          <a:stretch/>
        </p:blipFill>
        <p:spPr bwMode="auto">
          <a:xfrm rot="584124">
            <a:off x="4292436" y="4573554"/>
            <a:ext cx="3228950" cy="207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537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27909" y="188640"/>
            <a:ext cx="3844134" cy="280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1621">
            <a:off x="4580727" y="2506999"/>
            <a:ext cx="3376629" cy="200444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6148">
            <a:off x="5669723" y="4375542"/>
            <a:ext cx="3220487" cy="2122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7984" y="18864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Режиссёр-постановщик   -  Ульянова Светлана</a:t>
            </a:r>
          </a:p>
          <a:p>
            <a:r>
              <a:rPr lang="ru-RU" sz="1600" dirty="0"/>
              <a:t>Художник постановщик и художник по костюмам -  Архипова Светлана</a:t>
            </a:r>
          </a:p>
          <a:p>
            <a:r>
              <a:rPr lang="ru-RU" sz="1600" dirty="0" smtClean="0"/>
              <a:t>Пошив </a:t>
            </a:r>
            <a:r>
              <a:rPr lang="ru-RU" sz="1600" dirty="0"/>
              <a:t>костюмов  - Сутягина Елена</a:t>
            </a:r>
          </a:p>
          <a:p>
            <a:r>
              <a:rPr lang="ru-RU" sz="1600" dirty="0"/>
              <a:t>Декорация  - Григорьев Максим, Ефимов Николай</a:t>
            </a:r>
          </a:p>
          <a:p>
            <a:r>
              <a:rPr lang="ru-RU" sz="1600" dirty="0" smtClean="0"/>
              <a:t>При </a:t>
            </a:r>
            <a:r>
              <a:rPr lang="ru-RU" sz="1600" dirty="0"/>
              <a:t>личной поддержке директора МАОУ лицея </a:t>
            </a:r>
            <a:r>
              <a:rPr lang="ru-RU" sz="1600" dirty="0" smtClean="0"/>
              <a:t>№ 93 города Тюмени Н.В</a:t>
            </a:r>
            <a:r>
              <a:rPr lang="ru-RU" sz="1600" dirty="0"/>
              <a:t>. Фуниковой</a:t>
            </a:r>
          </a:p>
          <a:p>
            <a:r>
              <a:rPr lang="ru-RU" sz="1600" dirty="0"/>
              <a:t>Спонсоры спектакля – родители артистов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3429000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Действующие лица и </a:t>
            </a:r>
            <a:r>
              <a:rPr lang="ru-RU" sz="1600" dirty="0" smtClean="0"/>
              <a:t>исполнители:</a:t>
            </a:r>
            <a:endParaRPr lang="ru-RU" sz="1600" dirty="0"/>
          </a:p>
          <a:p>
            <a:r>
              <a:rPr lang="ru-RU" sz="1600" dirty="0" smtClean="0"/>
              <a:t>Майор </a:t>
            </a:r>
            <a:r>
              <a:rPr lang="ru-RU" sz="1600" dirty="0" err="1"/>
              <a:t>Кравашон</a:t>
            </a:r>
            <a:r>
              <a:rPr lang="ru-RU" sz="1600" dirty="0"/>
              <a:t> – </a:t>
            </a:r>
            <a:r>
              <a:rPr lang="ru-RU" sz="1600" dirty="0" err="1"/>
              <a:t>Аренин</a:t>
            </a:r>
            <a:r>
              <a:rPr lang="ru-RU" sz="1600" dirty="0"/>
              <a:t> Арсений</a:t>
            </a:r>
          </a:p>
          <a:p>
            <a:r>
              <a:rPr lang="ru-RU" sz="1600" dirty="0" smtClean="0"/>
              <a:t>Г-жа </a:t>
            </a:r>
            <a:r>
              <a:rPr lang="ru-RU" sz="1600" dirty="0" err="1"/>
              <a:t>Кравашон</a:t>
            </a:r>
            <a:r>
              <a:rPr lang="ru-RU" sz="1600" dirty="0"/>
              <a:t> – </a:t>
            </a:r>
            <a:r>
              <a:rPr lang="ru-RU" sz="1600" dirty="0" err="1"/>
              <a:t>Гаммершмидт</a:t>
            </a:r>
            <a:r>
              <a:rPr lang="ru-RU" sz="1600" dirty="0"/>
              <a:t> Арина</a:t>
            </a:r>
          </a:p>
          <a:p>
            <a:r>
              <a:rPr lang="ru-RU" sz="1600" dirty="0" err="1" smtClean="0"/>
              <a:t>Дервьер</a:t>
            </a:r>
            <a:r>
              <a:rPr lang="ru-RU" sz="1600" dirty="0" smtClean="0"/>
              <a:t> </a:t>
            </a:r>
            <a:r>
              <a:rPr lang="ru-RU" sz="1600" dirty="0"/>
              <a:t>– Рябков Андрей</a:t>
            </a:r>
          </a:p>
          <a:p>
            <a:r>
              <a:rPr lang="ru-RU" sz="1600" dirty="0" smtClean="0"/>
              <a:t>Антонина </a:t>
            </a:r>
            <a:r>
              <a:rPr lang="ru-RU" sz="1600" dirty="0"/>
              <a:t>- домоправительница </a:t>
            </a:r>
            <a:r>
              <a:rPr lang="ru-RU" sz="1600" dirty="0" err="1"/>
              <a:t>Кравашона</a:t>
            </a:r>
            <a:r>
              <a:rPr lang="ru-RU" sz="1600" dirty="0"/>
              <a:t> – </a:t>
            </a:r>
            <a:r>
              <a:rPr lang="ru-RU" sz="1600" dirty="0" err="1"/>
              <a:t>Климшина</a:t>
            </a:r>
            <a:r>
              <a:rPr lang="ru-RU" sz="1600" dirty="0"/>
              <a:t> Маргарита </a:t>
            </a:r>
            <a:endParaRPr lang="ru-RU" sz="1600" dirty="0" smtClean="0"/>
          </a:p>
          <a:p>
            <a:r>
              <a:rPr lang="ru-RU" sz="1600" dirty="0" smtClean="0"/>
              <a:t>Олимпия </a:t>
            </a:r>
            <a:r>
              <a:rPr lang="ru-RU" sz="1600" dirty="0"/>
              <a:t>- дочь </a:t>
            </a:r>
            <a:r>
              <a:rPr lang="ru-RU" sz="1600" dirty="0" err="1"/>
              <a:t>Кравашона</a:t>
            </a:r>
            <a:r>
              <a:rPr lang="ru-RU" sz="1600" dirty="0"/>
              <a:t> – Михеева Маргарита </a:t>
            </a:r>
          </a:p>
          <a:p>
            <a:r>
              <a:rPr lang="ru-RU" sz="1600" dirty="0" err="1" smtClean="0"/>
              <a:t>Амелия</a:t>
            </a:r>
            <a:r>
              <a:rPr lang="ru-RU" sz="1600" dirty="0" smtClean="0"/>
              <a:t> </a:t>
            </a:r>
            <a:r>
              <a:rPr lang="ru-RU" sz="1600" dirty="0"/>
              <a:t>- подруга Олимпии - </a:t>
            </a:r>
            <a:r>
              <a:rPr lang="ru-RU" sz="1600" dirty="0" err="1"/>
              <a:t>Эртман</a:t>
            </a:r>
            <a:r>
              <a:rPr lang="ru-RU" sz="1600" dirty="0"/>
              <a:t> Татьяна</a:t>
            </a:r>
          </a:p>
          <a:p>
            <a:r>
              <a:rPr lang="ru-RU" sz="1600" dirty="0" err="1"/>
              <a:t>Анетта</a:t>
            </a:r>
            <a:r>
              <a:rPr lang="ru-RU" sz="1600" dirty="0"/>
              <a:t> – служанка - </a:t>
            </a:r>
            <a:r>
              <a:rPr lang="ru-RU" sz="1600" dirty="0" err="1"/>
              <a:t>Скуридина</a:t>
            </a:r>
            <a:r>
              <a:rPr lang="ru-RU" sz="1600" dirty="0"/>
              <a:t> Виктория</a:t>
            </a:r>
          </a:p>
          <a:p>
            <a:r>
              <a:rPr lang="ru-RU" sz="1600" dirty="0"/>
              <a:t>Катрин – служанка - </a:t>
            </a:r>
            <a:r>
              <a:rPr lang="ru-RU" sz="1600" dirty="0" err="1"/>
              <a:t>Яминова</a:t>
            </a:r>
            <a:r>
              <a:rPr lang="ru-RU" sz="1600" dirty="0"/>
              <a:t> Надежда</a:t>
            </a:r>
          </a:p>
          <a:p>
            <a:r>
              <a:rPr lang="ru-RU" sz="1600" dirty="0" smtClean="0"/>
              <a:t>Слуга</a:t>
            </a:r>
            <a:r>
              <a:rPr lang="ru-RU" sz="1600" dirty="0"/>
              <a:t>, брат </a:t>
            </a:r>
            <a:r>
              <a:rPr lang="ru-RU" sz="1600" dirty="0" err="1"/>
              <a:t>Амели</a:t>
            </a:r>
            <a:r>
              <a:rPr lang="ru-RU" sz="1600" dirty="0"/>
              <a:t> - Григорьев Георгий</a:t>
            </a:r>
          </a:p>
          <a:p>
            <a:r>
              <a:rPr lang="ru-RU" sz="1600" dirty="0"/>
              <a:t>Образ Майора, нотариус, слуга - Прокопьев Сергей</a:t>
            </a:r>
          </a:p>
        </p:txBody>
      </p:sp>
    </p:spTree>
    <p:extLst>
      <p:ext uri="{BB962C8B-B14F-4D97-AF65-F5344CB8AC3E}">
        <p14:creationId xmlns:p14="http://schemas.microsoft.com/office/powerpoint/2010/main" val="157694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sus_1\Desktop\арт\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764193"/>
            <a:ext cx="9289032" cy="527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509120"/>
            <a:ext cx="8229600" cy="1143000"/>
          </a:xfrm>
        </p:spPr>
        <p:txBody>
          <a:bodyPr/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446413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sus_1\Desktop\арт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0"/>
            <a:ext cx="5626812" cy="375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err="1" smtClean="0"/>
              <a:t>Артпедагогика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воспитание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smtClean="0"/>
              <a:t>обучение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smtClean="0"/>
              <a:t>развитие </a:t>
            </a:r>
            <a:r>
              <a:rPr lang="ru-RU" dirty="0"/>
              <a:t>средствами </a:t>
            </a:r>
            <a:r>
              <a:rPr lang="ru-RU" dirty="0" smtClean="0"/>
              <a:t>искусства;</a:t>
            </a:r>
          </a:p>
          <a:p>
            <a:r>
              <a:rPr lang="ru-RU" dirty="0" smtClean="0"/>
              <a:t>формирование основ </a:t>
            </a:r>
            <a:r>
              <a:rPr lang="ru-RU" dirty="0"/>
              <a:t>художественной </a:t>
            </a:r>
            <a:r>
              <a:rPr lang="ru-RU" dirty="0" smtClean="0"/>
              <a:t>культуры</a:t>
            </a:r>
          </a:p>
          <a:p>
            <a:r>
              <a:rPr lang="ru-RU" dirty="0" smtClean="0"/>
              <a:t>овладение </a:t>
            </a:r>
            <a:r>
              <a:rPr lang="ru-RU" dirty="0"/>
              <a:t>практическими навыками в разных видах художественной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706647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2114"/>
          </a:xfrm>
        </p:spPr>
        <p:txBody>
          <a:bodyPr>
            <a:normAutofit/>
          </a:bodyPr>
          <a:lstStyle/>
          <a:p>
            <a:r>
              <a:rPr lang="ru-RU" dirty="0" smtClean="0"/>
              <a:t>Цели: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rgbClr val="222222"/>
                </a:solidFill>
                <a:latin typeface="Arial"/>
                <a:ea typeface="Calibri"/>
              </a:rPr>
              <a:t>активизация познавательной</a:t>
            </a:r>
            <a:r>
              <a:rPr lang="ru-RU" sz="2400" dirty="0">
                <a:solidFill>
                  <a:srgbClr val="222222"/>
                </a:solidFill>
                <a:latin typeface="Arial"/>
                <a:ea typeface="Calibri"/>
              </a:rPr>
              <a:t> </a:t>
            </a:r>
            <a:r>
              <a:rPr lang="ru-RU" sz="2400" dirty="0">
                <a:latin typeface="Arial"/>
                <a:ea typeface="Calibri"/>
                <a:cs typeface="Times New Roman"/>
              </a:rPr>
              <a:t>деятельности</a:t>
            </a:r>
            <a:r>
              <a:rPr lang="ru-RU" sz="2400" dirty="0">
                <a:latin typeface="Arial"/>
                <a:ea typeface="Calibri"/>
              </a:rPr>
              <a:t> </a:t>
            </a:r>
            <a:r>
              <a:rPr lang="ru-RU" sz="2400" dirty="0">
                <a:solidFill>
                  <a:srgbClr val="222222"/>
                </a:solidFill>
                <a:latin typeface="Arial"/>
                <a:ea typeface="Calibri"/>
              </a:rPr>
              <a:t>учащихся средствами </a:t>
            </a:r>
            <a:r>
              <a:rPr lang="ru-RU" sz="2400" dirty="0" smtClean="0">
                <a:latin typeface="Arial"/>
                <a:ea typeface="Calibri"/>
                <a:cs typeface="Times New Roman"/>
              </a:rPr>
              <a:t>искусства</a:t>
            </a:r>
            <a:r>
              <a:rPr lang="ru-RU" sz="2400" dirty="0" smtClean="0">
                <a:latin typeface="Arial"/>
                <a:ea typeface="Calibri"/>
              </a:rPr>
              <a:t>;</a:t>
            </a:r>
            <a:endParaRPr lang="ru-RU" sz="2400" dirty="0" smtClean="0">
              <a:solidFill>
                <a:srgbClr val="222222"/>
              </a:solidFill>
              <a:latin typeface="Arial"/>
              <a:ea typeface="Calibri"/>
            </a:endParaRPr>
          </a:p>
          <a:p>
            <a:r>
              <a:rPr lang="ru-RU" sz="2400" dirty="0" smtClean="0">
                <a:solidFill>
                  <a:srgbClr val="222222"/>
                </a:solidFill>
                <a:latin typeface="Arial"/>
                <a:ea typeface="Calibri"/>
              </a:rPr>
              <a:t>развитие </a:t>
            </a:r>
            <a:r>
              <a:rPr lang="ru-RU" sz="2400" dirty="0">
                <a:solidFill>
                  <a:srgbClr val="222222"/>
                </a:solidFill>
                <a:latin typeface="Arial"/>
                <a:ea typeface="Calibri"/>
              </a:rPr>
              <a:t>творческого </a:t>
            </a:r>
            <a:r>
              <a:rPr lang="ru-RU" sz="2400" dirty="0" smtClean="0">
                <a:latin typeface="Arial"/>
                <a:ea typeface="Calibri"/>
                <a:cs typeface="Times New Roman"/>
              </a:rPr>
              <a:t>воображения</a:t>
            </a:r>
            <a:r>
              <a:rPr lang="ru-RU" sz="2400" dirty="0">
                <a:solidFill>
                  <a:srgbClr val="222222"/>
                </a:solidFill>
                <a:latin typeface="Arial"/>
                <a:ea typeface="Calibri"/>
              </a:rPr>
              <a:t>,</a:t>
            </a:r>
            <a:r>
              <a:rPr lang="ru-RU" sz="2400" dirty="0" smtClean="0">
                <a:solidFill>
                  <a:srgbClr val="222222"/>
                </a:solidFill>
                <a:latin typeface="Arial"/>
                <a:ea typeface="Calibri"/>
              </a:rPr>
              <a:t> </a:t>
            </a:r>
            <a:r>
              <a:rPr lang="ru-RU" sz="2400" dirty="0">
                <a:solidFill>
                  <a:srgbClr val="222222"/>
                </a:solidFill>
                <a:latin typeface="Arial"/>
                <a:ea typeface="Calibri"/>
              </a:rPr>
              <a:t>эмоциональной </a:t>
            </a:r>
            <a:r>
              <a:rPr lang="ru-RU" sz="2400" dirty="0" smtClean="0">
                <a:latin typeface="Arial"/>
                <a:ea typeface="Calibri"/>
                <a:cs typeface="Times New Roman"/>
              </a:rPr>
              <a:t>памяти</a:t>
            </a:r>
            <a:r>
              <a:rPr lang="ru-RU" sz="2400" dirty="0" smtClean="0">
                <a:solidFill>
                  <a:srgbClr val="222222"/>
                </a:solidFill>
                <a:latin typeface="Arial"/>
                <a:ea typeface="Calibri"/>
              </a:rPr>
              <a:t>; </a:t>
            </a:r>
          </a:p>
          <a:p>
            <a:r>
              <a:rPr lang="ru-RU" sz="2400" dirty="0" smtClean="0">
                <a:solidFill>
                  <a:srgbClr val="222222"/>
                </a:solidFill>
                <a:latin typeface="Arial"/>
                <a:ea typeface="Calibri"/>
              </a:rPr>
              <a:t>гармонизация </a:t>
            </a:r>
            <a:r>
              <a:rPr lang="ru-RU" sz="2400" dirty="0">
                <a:solidFill>
                  <a:srgbClr val="222222"/>
                </a:solidFill>
                <a:latin typeface="Arial"/>
                <a:ea typeface="Calibri"/>
              </a:rPr>
              <a:t>духовно-нравственного состояния внутреннего мира детей и их </a:t>
            </a:r>
            <a:r>
              <a:rPr lang="ru-RU" sz="2400" dirty="0" smtClean="0">
                <a:latin typeface="Arial"/>
                <a:ea typeface="Calibri"/>
                <a:cs typeface="Times New Roman"/>
              </a:rPr>
              <a:t>социализация</a:t>
            </a:r>
            <a:r>
              <a:rPr lang="ru-RU" sz="2400" dirty="0">
                <a:solidFill>
                  <a:srgbClr val="222222"/>
                </a:solidFill>
                <a:latin typeface="Arial"/>
                <a:ea typeface="Calibri"/>
              </a:rPr>
              <a:t>;</a:t>
            </a:r>
            <a:endParaRPr lang="ru-RU" sz="2400" dirty="0" smtClean="0">
              <a:solidFill>
                <a:srgbClr val="222222"/>
              </a:solidFill>
              <a:latin typeface="Arial"/>
              <a:ea typeface="Calibri"/>
            </a:endParaRPr>
          </a:p>
          <a:p>
            <a:r>
              <a:rPr lang="ru-RU" sz="2400" dirty="0" smtClean="0">
                <a:solidFill>
                  <a:srgbClr val="222222"/>
                </a:solidFill>
                <a:latin typeface="Arial"/>
                <a:ea typeface="Calibri"/>
              </a:rPr>
              <a:t>воспитание</a:t>
            </a:r>
            <a:r>
              <a:rPr lang="ru-RU" sz="2400" dirty="0">
                <a:solidFill>
                  <a:srgbClr val="222222"/>
                </a:solidFill>
                <a:latin typeface="Arial"/>
                <a:ea typeface="Calibri"/>
              </a:rPr>
              <a:t> </a:t>
            </a:r>
            <a:r>
              <a:rPr lang="ru-RU" sz="2400" dirty="0">
                <a:latin typeface="Arial"/>
                <a:ea typeface="Calibri"/>
                <a:cs typeface="Times New Roman"/>
              </a:rPr>
              <a:t>самоидентификации</a:t>
            </a:r>
            <a:r>
              <a:rPr lang="ru-RU" sz="2400" dirty="0">
                <a:solidFill>
                  <a:srgbClr val="222222"/>
                </a:solidFill>
                <a:latin typeface="Arial"/>
                <a:ea typeface="Calibri"/>
              </a:rPr>
              <a:t> личности ребёнка в процессе приобщения к национальному и мировому </a:t>
            </a:r>
            <a:r>
              <a:rPr lang="ru-RU" sz="2400" dirty="0" smtClean="0">
                <a:solidFill>
                  <a:srgbClr val="222222"/>
                </a:solidFill>
                <a:latin typeface="Arial"/>
                <a:ea typeface="Calibri"/>
              </a:rPr>
              <a:t>искусству; </a:t>
            </a:r>
          </a:p>
          <a:p>
            <a:r>
              <a:rPr lang="ru-RU" sz="2400" dirty="0" smtClean="0">
                <a:solidFill>
                  <a:srgbClr val="222222"/>
                </a:solidFill>
                <a:latin typeface="Arial"/>
                <a:ea typeface="Calibri"/>
              </a:rPr>
              <a:t>развитие </a:t>
            </a:r>
            <a:r>
              <a:rPr lang="ru-RU" sz="2400" dirty="0">
                <a:solidFill>
                  <a:srgbClr val="222222"/>
                </a:solidFill>
                <a:latin typeface="Arial"/>
                <a:ea typeface="Calibri"/>
              </a:rPr>
              <a:t>любви к ценностным смыслам искусства и культуры, их духовно-нравственным народным традициям, запечатлённым в произведениях отечественной живописи, скульптуре, музыке, литературе, театре, хореографии, песнопениях, в произведениях материальной культуры и других видах народного </a:t>
            </a:r>
            <a:r>
              <a:rPr lang="ru-RU" sz="2400" dirty="0" smtClean="0">
                <a:solidFill>
                  <a:srgbClr val="222222"/>
                </a:solidFill>
                <a:latin typeface="Arial"/>
                <a:ea typeface="Calibri"/>
              </a:rPr>
              <a:t>творчества.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775518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Функции </a:t>
            </a:r>
            <a:r>
              <a:rPr lang="ru-RU" dirty="0" err="1" smtClean="0"/>
              <a:t>артпедагогики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3970784" cy="2808313"/>
          </a:xfrm>
        </p:spPr>
        <p:txBody>
          <a:bodyPr>
            <a:normAutofit lnSpcReduction="10000"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культурологическая</a:t>
            </a:r>
            <a:endParaRPr lang="ru-RU" dirty="0"/>
          </a:p>
          <a:p>
            <a:pPr lvl="0"/>
            <a:r>
              <a:rPr lang="ru-RU" dirty="0" smtClean="0"/>
              <a:t>образовательная</a:t>
            </a:r>
            <a:endParaRPr lang="ru-RU" dirty="0"/>
          </a:p>
          <a:p>
            <a:pPr lvl="0"/>
            <a:r>
              <a:rPr lang="ru-RU" dirty="0"/>
              <a:t>воспитательная </a:t>
            </a:r>
            <a:endParaRPr lang="ru-RU" dirty="0" smtClean="0"/>
          </a:p>
          <a:p>
            <a:pPr lvl="0"/>
            <a:r>
              <a:rPr lang="ru-RU" dirty="0" smtClean="0"/>
              <a:t>коррекционная</a:t>
            </a:r>
            <a:endParaRPr lang="ru-RU" dirty="0"/>
          </a:p>
        </p:txBody>
      </p:sp>
      <p:pic>
        <p:nvPicPr>
          <p:cNvPr id="9218" name="Picture 2" descr="C:\Users\Asus_1\Desktop\арт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096" y="1464002"/>
            <a:ext cx="4650904" cy="465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377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21744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Ребенок</a:t>
            </a:r>
            <a:r>
              <a:rPr lang="ru-RU" dirty="0"/>
              <a:t>, погруженный в атмосферу радости, вырастет более устойчивым ко многим неожиданным ситуациям и будет менее подвержен стрессам и разочарованиям.</a:t>
            </a:r>
          </a:p>
        </p:txBody>
      </p:sp>
      <p:pic>
        <p:nvPicPr>
          <p:cNvPr id="2050" name="Picture 2" descr="C:\Users\Asus_1\Desktop\арт\радость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68960"/>
            <a:ext cx="5050532" cy="336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6707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sus_1\Desktop\арт\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9"/>
          <a:stretch/>
        </p:blipFill>
        <p:spPr bwMode="auto">
          <a:xfrm>
            <a:off x="3064042" y="2262293"/>
            <a:ext cx="3021869" cy="302616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4860032" y="1151752"/>
            <a:ext cx="1872208" cy="108012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Театральная студия «Театрик»</a:t>
            </a:r>
            <a:endParaRPr lang="ru-RU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1006296" y="2348880"/>
            <a:ext cx="1872208" cy="108012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Театральная студия «Глобус»</a:t>
            </a:r>
            <a:endParaRPr lang="ru-RU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1475656" y="4869160"/>
            <a:ext cx="1872208" cy="108012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Творческий коллектив «Созвездие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6227027" y="2371653"/>
            <a:ext cx="1872208" cy="108012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Театральный кружок </a:t>
            </a:r>
            <a:endParaRPr lang="ru-RU" dirty="0" smtClean="0"/>
          </a:p>
          <a:p>
            <a:pPr algn="ctr"/>
            <a:r>
              <a:rPr lang="ru-RU" dirty="0" smtClean="0"/>
              <a:t>«</a:t>
            </a:r>
            <a:r>
              <a:rPr lang="ru-RU" dirty="0"/>
              <a:t>Театр и мы»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539552" y="3602918"/>
            <a:ext cx="1872208" cy="108012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Театральный клуб «Вдохновение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5880395" y="4777761"/>
            <a:ext cx="1872208" cy="108012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Кружок «Театральный английский»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6732240" y="3602918"/>
            <a:ext cx="1872208" cy="108012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Театральные уроки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411760" y="1151752"/>
            <a:ext cx="1872208" cy="108012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Театр «Эврика»</a:t>
            </a:r>
            <a:endParaRPr lang="ru-RU" dirty="0"/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3638873" y="5547134"/>
            <a:ext cx="1872208" cy="1080120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Молодежное объединение «Мечтатели»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942400" y="228422"/>
            <a:ext cx="5725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Театральная деятельность  </a:t>
            </a:r>
            <a:endParaRPr lang="ru-RU" sz="2400" dirty="0" smtClean="0"/>
          </a:p>
          <a:p>
            <a:pPr algn="ctr"/>
            <a:r>
              <a:rPr lang="ru-RU" sz="2400" dirty="0" smtClean="0"/>
              <a:t>МАОУ лицея </a:t>
            </a:r>
            <a:r>
              <a:rPr lang="ru-RU" sz="2400" dirty="0"/>
              <a:t>№ </a:t>
            </a:r>
            <a:r>
              <a:rPr lang="ru-RU" sz="2400" dirty="0" smtClean="0"/>
              <a:t>93 г. Тюмени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83682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Шестиугольник 9"/>
          <p:cNvSpPr/>
          <p:nvPr/>
        </p:nvSpPr>
        <p:spPr>
          <a:xfrm>
            <a:off x="72008" y="2416696"/>
            <a:ext cx="3528392" cy="2876128"/>
          </a:xfrm>
          <a:prstGeom prst="hexagon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dirty="0" smtClean="0"/>
              <a:t>Задачи театральной деятельности в лицее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1517" y="3081600"/>
            <a:ext cx="31293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Развитие внутренней свободы, способности к самоопределению, самореализации, чувства собственного достоинства</a:t>
            </a:r>
          </a:p>
        </p:txBody>
      </p:sp>
      <p:sp>
        <p:nvSpPr>
          <p:cNvPr id="7" name="Шестиугольник 6"/>
          <p:cNvSpPr/>
          <p:nvPr/>
        </p:nvSpPr>
        <p:spPr>
          <a:xfrm>
            <a:off x="2881153" y="972344"/>
            <a:ext cx="3456384" cy="2888704"/>
          </a:xfrm>
          <a:prstGeom prst="hexagon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1857598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Активация потенциальных возможностей, творческих проявлений </a:t>
            </a:r>
            <a:r>
              <a:rPr lang="ru-RU" b="1" dirty="0" smtClean="0">
                <a:solidFill>
                  <a:srgbClr val="7030A0"/>
                </a:solidFill>
              </a:rPr>
              <a:t>детей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5580112" y="2422984"/>
            <a:ext cx="3528392" cy="2876128"/>
          </a:xfrm>
          <a:prstGeom prst="hexagon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228184" y="3430741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b="1" dirty="0">
                <a:solidFill>
                  <a:srgbClr val="7030A0"/>
                </a:solidFill>
              </a:rPr>
              <a:t>Сотрудничество семьи и </a:t>
            </a:r>
            <a:r>
              <a:rPr lang="ru-RU" b="1" dirty="0" smtClean="0">
                <a:solidFill>
                  <a:srgbClr val="7030A0"/>
                </a:solidFill>
              </a:rPr>
              <a:t>лицея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2881153" y="3861048"/>
            <a:ext cx="3456384" cy="2876128"/>
          </a:xfrm>
          <a:prstGeom prst="hexagon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989165" y="4581128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Приобщение учащихся к системе культурных ценностей, отражающих богатство культуры своего Отечества, </a:t>
            </a:r>
            <a:r>
              <a:rPr lang="ru-RU" b="1" dirty="0" smtClean="0">
                <a:solidFill>
                  <a:srgbClr val="7030A0"/>
                </a:solidFill>
              </a:rPr>
              <a:t>народа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466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3897985"/>
            <a:ext cx="8229600" cy="46413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000000"/>
                </a:solidFill>
                <a:latin typeface="-apple-system"/>
              </a:rPr>
              <a:t>Создан </a:t>
            </a:r>
            <a:r>
              <a:rPr lang="ru-RU" sz="2800" dirty="0">
                <a:solidFill>
                  <a:srgbClr val="000000"/>
                </a:solidFill>
                <a:latin typeface="-apple-system"/>
              </a:rPr>
              <a:t>в городе Тюмени в 2009 году и первоначально размещался на базе МАОУ ДОД "Детско-юношеский центр "Старт". </a:t>
            </a:r>
            <a:endParaRPr lang="ru-RU" sz="2800" dirty="0" smtClean="0">
              <a:solidFill>
                <a:srgbClr val="000000"/>
              </a:solidFill>
              <a:latin typeface="-apple-system"/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000000"/>
                </a:solidFill>
                <a:latin typeface="-apple-system"/>
              </a:rPr>
              <a:t>С </a:t>
            </a:r>
            <a:r>
              <a:rPr lang="ru-RU" sz="2800" dirty="0">
                <a:solidFill>
                  <a:srgbClr val="000000"/>
                </a:solidFill>
                <a:latin typeface="-apple-system"/>
              </a:rPr>
              <a:t>2015 </a:t>
            </a:r>
            <a:r>
              <a:rPr lang="ru-RU" sz="2800" dirty="0" smtClean="0">
                <a:solidFill>
                  <a:srgbClr val="000000"/>
                </a:solidFill>
                <a:latin typeface="-apple-system"/>
              </a:rPr>
              <a:t>года </a:t>
            </a:r>
            <a:r>
              <a:rPr lang="ru-RU" sz="2800" dirty="0">
                <a:solidFill>
                  <a:srgbClr val="000000"/>
                </a:solidFill>
                <a:latin typeface="-apple-system"/>
              </a:rPr>
              <a:t>театр </a:t>
            </a:r>
            <a:r>
              <a:rPr lang="ru-RU" sz="2800" dirty="0" smtClean="0">
                <a:solidFill>
                  <a:srgbClr val="000000"/>
                </a:solidFill>
                <a:latin typeface="-apple-system"/>
              </a:rPr>
              <a:t>находится в МАОУ 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rgbClr val="000000"/>
                </a:solidFill>
                <a:latin typeface="-apple-system"/>
              </a:rPr>
              <a:t>лицее </a:t>
            </a:r>
            <a:r>
              <a:rPr lang="ru-RU" sz="2800" dirty="0">
                <a:solidFill>
                  <a:srgbClr val="000000"/>
                </a:solidFill>
                <a:latin typeface="-apple-system"/>
              </a:rPr>
              <a:t>№</a:t>
            </a:r>
            <a:r>
              <a:rPr lang="ru-RU" sz="2800" dirty="0" smtClean="0">
                <a:solidFill>
                  <a:srgbClr val="000000"/>
                </a:solidFill>
                <a:latin typeface="-apple-system"/>
              </a:rPr>
              <a:t>93 г. Тюмени</a:t>
            </a:r>
            <a:endParaRPr lang="ru-RU" sz="2800" dirty="0"/>
          </a:p>
        </p:txBody>
      </p:sp>
      <p:pic>
        <p:nvPicPr>
          <p:cNvPr id="3074" name="Picture 2" descr="C:\Users\Asus_1\Desktop\-4p2Fh37s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6632"/>
            <a:ext cx="4608512" cy="379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378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922114"/>
          </a:xfrm>
        </p:spPr>
        <p:txBody>
          <a:bodyPr/>
          <a:lstStyle/>
          <a:p>
            <a:r>
              <a:rPr lang="ru-RU" u="sng" dirty="0" smtClean="0"/>
              <a:t>Руководитель театра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-apple-system"/>
              </a:rPr>
              <a:t>А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ктриса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высшей категории, мастер сцены,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режиссёр-постановщик, педагог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дополнительного образования высшей квалификационной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категории - Ульянова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Светлана Валентиновна</a:t>
            </a:r>
            <a:endParaRPr lang="ru-RU" dirty="0"/>
          </a:p>
        </p:txBody>
      </p:sp>
      <p:pic>
        <p:nvPicPr>
          <p:cNvPr id="4098" name="Picture 2" descr="C:\Users\Asus_1\Desktop\арт\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1" t="2468" r="2546" b="15360"/>
          <a:stretch/>
        </p:blipFill>
        <p:spPr bwMode="auto">
          <a:xfrm>
            <a:off x="2123728" y="3537489"/>
            <a:ext cx="4982167" cy="302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779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660</Words>
  <Application>Microsoft Office PowerPoint</Application>
  <PresentationFormat>Экран (4:3)</PresentationFormat>
  <Paragraphs>115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Воспитание через искусство</vt:lpstr>
      <vt:lpstr>Артпедагогика</vt:lpstr>
      <vt:lpstr>Цели:</vt:lpstr>
      <vt:lpstr> Функции артпедагогики: </vt:lpstr>
      <vt:lpstr>Презентация PowerPoint</vt:lpstr>
      <vt:lpstr>Презентация PowerPoint</vt:lpstr>
      <vt:lpstr>Задачи театральной деятельности в лицее</vt:lpstr>
      <vt:lpstr>Презентация PowerPoint</vt:lpstr>
      <vt:lpstr>Руководитель театра</vt:lpstr>
      <vt:lpstr>Актеры</vt:lpstr>
      <vt:lpstr>«Распределение ролей»</vt:lpstr>
      <vt:lpstr>Презентация PowerPoint</vt:lpstr>
      <vt:lpstr>Достижения за 2016-2019гг.</vt:lpstr>
      <vt:lpstr>Презентация PowerPoint</vt:lpstr>
      <vt:lpstr>Презентация PowerPoint</vt:lpstr>
      <vt:lpstr>Координаты театра «Эврика»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Воспитание через искусство</dc:title>
  <dc:creator>Asus_1</dc:creator>
  <cp:lastModifiedBy>Прокопьева Е</cp:lastModifiedBy>
  <cp:revision>79</cp:revision>
  <dcterms:created xsi:type="dcterms:W3CDTF">2019-03-25T13:53:39Z</dcterms:created>
  <dcterms:modified xsi:type="dcterms:W3CDTF">2019-03-29T09:52:11Z</dcterms:modified>
</cp:coreProperties>
</file>